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63" r:id="rId12"/>
    <p:sldId id="283" r:id="rId13"/>
    <p:sldId id="284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82" autoAdjust="0"/>
  </p:normalViewPr>
  <p:slideViewPr>
    <p:cSldViewPr snapToGrid="0">
      <p:cViewPr varScale="1">
        <p:scale>
          <a:sx n="92" d="100"/>
          <a:sy n="92" d="100"/>
        </p:scale>
        <p:origin x="21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4DA4C-EFB1-4EE1-9B8B-902933486AB9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52878-665A-413F-BE57-DCE290514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63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Почва – очень динамично изменяющаяся система. Измерили мы температуру почвы днем, получили одну величину, измерили ночью другую, пошел дождь – третья. Поэтому при</a:t>
            </a:r>
            <a:r>
              <a:rPr lang="ru-RU" baseline="0" dirty="0" smtClean="0"/>
              <a:t> изучении физических свойств почвы используют методом режимных наблюдений. Такие режимы мы наблюдаем и в послойном распределении температуры. Вот, например, на слайде распределение температуры в слое 5-15 см и ее колебания в течение трех месяцев вслед за изменением колебания температуры воздуха. Более того, температура настолько динамична, что </a:t>
            </a:r>
            <a:r>
              <a:rPr lang="ru-RU" baseline="0" smtClean="0"/>
              <a:t>ее </a:t>
            </a:r>
            <a:r>
              <a:rPr lang="ru-RU" baseline="0" smtClean="0"/>
              <a:t>изменение </a:t>
            </a:r>
            <a:r>
              <a:rPr lang="ru-RU" baseline="0" dirty="0" smtClean="0"/>
              <a:t>для режимных исследований проводят с помощью электронных устройств </a:t>
            </a:r>
            <a:r>
              <a:rPr lang="ru-RU" baseline="0" dirty="0" err="1" smtClean="0"/>
              <a:t>термохронов</a:t>
            </a:r>
            <a:r>
              <a:rPr lang="ru-RU" baseline="0" dirty="0" smtClean="0"/>
              <a:t>, которые записывают температуру так часто, как того требует исследование.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4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отдельные лизиметры вносятся </a:t>
            </a:r>
            <a:r>
              <a:rPr lang="ru-RU" dirty="0" err="1" smtClean="0"/>
              <a:t>токсиканты</a:t>
            </a:r>
            <a:r>
              <a:rPr lang="ru-RU" dirty="0" smtClean="0"/>
              <a:t>, например, пестициды. И в течение нескольких лет ведется отбор образцов лизиметрического стока и учет его количества. Вот этот длинный коридор проходит вод лизиметрами и той дорогой, по которой выходите на стационар, именно там выходят воронки от всех лизиметров.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01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Таким</a:t>
            </a:r>
            <a:r>
              <a:rPr lang="ru-RU" baseline="0" dirty="0" smtClean="0"/>
              <a:t> образом, у нас накапливается огромный фактический материал по передвижению веществ, по температурному режиму, по водному и газовому режимам почв. Что делать дальше. Ведь интересно не только изучить, но предсказать. И такой предсказательной силой обладают всевозможные, а их очень много, математические модели.  </a:t>
            </a:r>
          </a:p>
          <a:p>
            <a:r>
              <a:rPr lang="ru-RU" baseline="0" dirty="0" smtClean="0"/>
              <a:t>Математические модели на сегодняшний день используются абсолютно во всех сферах науки. Модель – это математическое выражение всех процессов в почве (а из очень много), чем точнее эти процессы описаны, тем правильнее модель работает и точнее предсказывает, а ведь нас в первую очередь интересует именно </a:t>
            </a:r>
            <a:r>
              <a:rPr lang="ru-RU" baseline="0" dirty="0" err="1" smtClean="0"/>
              <a:t>прогрноз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321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модели – это не просто сборник уравнений взятых с потолка. Модели</a:t>
            </a:r>
            <a:r>
              <a:rPr lang="ru-RU" baseline="0" dirty="0" smtClean="0"/>
              <a:t> строятся на законах, общих незыблемых как говорят физики, законах. Поэтому модели и называются физически обоснованные.  Вот тут на слайде два основные закона, на них строятся все модели передвижения веществ в почвах – закон баланса и закон переноса. И вот две модели передвижения веществ – одна описывает конвективный перенос осложненный  явлениями диффузии и гидродинамической дисперсии. А вторая модель учитывает еще и крупные трещины в почве, по которым </a:t>
            </a:r>
            <a:r>
              <a:rPr lang="ru-RU" baseline="0" dirty="0" err="1" smtClean="0"/>
              <a:t>раствороенные</a:t>
            </a:r>
            <a:r>
              <a:rPr lang="ru-RU" baseline="0" dirty="0" smtClean="0"/>
              <a:t> вещества проскакивают вниз по </a:t>
            </a:r>
            <a:r>
              <a:rPr lang="ru-RU" baseline="0" dirty="0" err="1" smtClean="0"/>
              <a:t>профию</a:t>
            </a:r>
            <a:r>
              <a:rPr lang="ru-RU" baseline="0" dirty="0" smtClean="0"/>
              <a:t> почвы миную основную массу профиля.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65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вот у нас на</a:t>
            </a:r>
            <a:r>
              <a:rPr lang="ru-RU" baseline="0" dirty="0" smtClean="0"/>
              <a:t> кафедре ведется исследование таких моделей, то как модель внедрить в практику использования. Ведь для того, что бы модель заработала, чтобы на ней решать практические задачи, ее надо исследовать , оценить ее чувствительность к входным параметрам, ее адекватность, ее систематические и случайные ошибки. И вот далее уже переходить к решению конкретных задач. Например, оценка катастрофических воздействий, поиск управляющего решения, планирование экспериментов.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30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dirty="0" smtClean="0"/>
              <a:t>У нас есть очень удачный опыт внедрения математической модели </a:t>
            </a:r>
            <a:r>
              <a:rPr lang="en-US" altLang="ru-RU" dirty="0" smtClean="0"/>
              <a:t>Pearl</a:t>
            </a:r>
            <a:r>
              <a:rPr lang="ru-RU" altLang="ru-RU" dirty="0" smtClean="0"/>
              <a:t>,</a:t>
            </a:r>
            <a:r>
              <a:rPr lang="ru-RU" altLang="ru-RU" baseline="0" dirty="0" smtClean="0"/>
              <a:t> созданной </a:t>
            </a:r>
            <a:r>
              <a:rPr lang="ru-RU" altLang="ru-RU" baseline="0" dirty="0" err="1" smtClean="0"/>
              <a:t>колеективом</a:t>
            </a:r>
            <a:r>
              <a:rPr lang="ru-RU" altLang="ru-RU" baseline="0" dirty="0" smtClean="0"/>
              <a:t> голландских ученых, но адаптированной нами для российских почв. Были созданы российский стандартные сценарии для нее, и теперь именно с ней проводят оценку риска </a:t>
            </a:r>
            <a:r>
              <a:rPr lang="ru-RU" altLang="ru-RU" baseline="0" dirty="0" err="1" smtClean="0"/>
              <a:t>загрязненеия</a:t>
            </a:r>
            <a:r>
              <a:rPr lang="ru-RU" altLang="ru-RU" baseline="0" dirty="0" smtClean="0"/>
              <a:t> почв и грунтовых вод, а также оценку воздействия на нецелевые виды </a:t>
            </a:r>
            <a:r>
              <a:rPr lang="ru-RU" altLang="ru-RU" baseline="0" dirty="0" err="1" smtClean="0"/>
              <a:t>ратсений</a:t>
            </a:r>
            <a:r>
              <a:rPr lang="ru-RU" altLang="ru-RU" baseline="0" dirty="0" smtClean="0"/>
              <a:t> и животных при экологической экспертизе </a:t>
            </a:r>
            <a:r>
              <a:rPr lang="ru-RU" altLang="ru-RU" baseline="0" dirty="0" err="1" smtClean="0"/>
              <a:t>ппестицидов</a:t>
            </a:r>
            <a:r>
              <a:rPr lang="ru-RU" altLang="ru-RU" baseline="0" dirty="0" smtClean="0"/>
              <a:t>. </a:t>
            </a:r>
            <a:endParaRPr lang="ru-RU" altLang="ru-RU" dirty="0" smtClean="0"/>
          </a:p>
        </p:txBody>
      </p:sp>
      <p:sp>
        <p:nvSpPr>
          <p:cNvPr id="2048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7371D2-FB7B-4937-9CF8-ADA6FFAD641A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alt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10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Влажность почвы такая</a:t>
            </a:r>
            <a:r>
              <a:rPr lang="ru-RU" baseline="0" dirty="0" smtClean="0"/>
              <a:t> же динамичная величина, как и температура, следить за ней не менее интересно. Можно изучать динамику в масштабах поля, целого города, а можно в отдельной почвенной колонке. Но влажность изменяется как во времени, так и в пространстве – и это режим.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22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если зашла речь о влажности, то перейдем к исследованиям передвижения веществ в почвах.</a:t>
            </a:r>
            <a:r>
              <a:rPr lang="ru-RU" baseline="0" dirty="0" smtClean="0"/>
              <a:t> Ведь именно с водой все вещества в почах и передвигаются. Вот например, лабораторный колоночный эксперимент по передвижению </a:t>
            </a:r>
            <a:r>
              <a:rPr lang="ru-RU" baseline="0" dirty="0" err="1" smtClean="0"/>
              <a:t>сорбирующегося</a:t>
            </a:r>
            <a:r>
              <a:rPr lang="ru-RU" baseline="0" dirty="0" smtClean="0"/>
              <a:t> иона калия и несорбирующегося иона хлора. Почвенный монолит отбирают целиком в поле, привозят в лабораторию, фильтруют через него раствор слои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84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и изучают пространственное распределение ионов в почве и выходные кривые ионов в стоке в фильтрате. Эти методы позволяют понять как именно в почве передвигаются соли, </a:t>
            </a:r>
            <a:r>
              <a:rPr lang="ru-RU" baseline="0" dirty="0" err="1" smtClean="0"/>
              <a:t>токсиканты</a:t>
            </a:r>
            <a:r>
              <a:rPr lang="ru-RU" baseline="0" dirty="0" smtClean="0"/>
              <a:t>, и даже бактерии (фильтровать можно даже их). А ведь именно от передвижения веществ в почве зависит ее жизнь, ее связь с остальными природными средами.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34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После лабораторных исследований можно идти в поле и исследовать передвижение веществ там. Например,</a:t>
            </a:r>
            <a:r>
              <a:rPr lang="ru-RU" baseline="0" dirty="0" smtClean="0"/>
              <a:t> в последние годы часто о проводящих свойства почвы судят по экспериментам не только с ионом-меткой, но и с красящими веществами.  На слайде приведены картинки для двух </a:t>
            </a:r>
            <a:r>
              <a:rPr lang="ru-RU" baseline="0" dirty="0" err="1" smtClean="0"/>
              <a:t>соверщенно</a:t>
            </a:r>
            <a:r>
              <a:rPr lang="ru-RU" baseline="0" dirty="0" smtClean="0"/>
              <a:t> разных по своей поровой архитектуре горизонтов. В пахотном горизонте, где поровое пространство разнообразное извилистое, похожее на сетку пор – растекание воды, как показывает краска </a:t>
            </a:r>
            <a:r>
              <a:rPr lang="en-US" baseline="0" dirty="0" smtClean="0"/>
              <a:t>Brilliant blue</a:t>
            </a:r>
            <a:r>
              <a:rPr lang="ru-RU" baseline="0" dirty="0" smtClean="0"/>
              <a:t>, ровное, имеет форму луковицы. А вот в горизонте В </a:t>
            </a:r>
            <a:r>
              <a:rPr lang="ru-RU" baseline="0" dirty="0" err="1" smtClean="0"/>
              <a:t>све</a:t>
            </a:r>
            <a:r>
              <a:rPr lang="ru-RU" baseline="0" dirty="0" smtClean="0"/>
              <a:t> намного интереснее. Вытянутые и вертикально направленные поры выносят растворенные вещества гораздо глубже. И если мы будем иметь дело не с краской, а растворимым </a:t>
            </a:r>
            <a:r>
              <a:rPr lang="ru-RU" baseline="0" dirty="0" err="1" smtClean="0"/>
              <a:t>токсикантов</a:t>
            </a:r>
            <a:r>
              <a:rPr lang="ru-RU" baseline="0" dirty="0" smtClean="0"/>
              <a:t>, такой механизм переноса веществ в почве – быстрый проскок по крупным порам – приведет к </a:t>
            </a:r>
            <a:r>
              <a:rPr lang="ru-RU" baseline="0" dirty="0" err="1" smtClean="0"/>
              <a:t>загрязеннеию</a:t>
            </a:r>
            <a:r>
              <a:rPr lang="ru-RU" baseline="0" dirty="0" smtClean="0"/>
              <a:t> грунтовых вод.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30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</a:t>
            </a:r>
            <a:r>
              <a:rPr lang="ru-RU" baseline="0" dirty="0" smtClean="0"/>
              <a:t> изучении миграции веществ нам необходимы не только качественные картинки окрашивания, но и количественные методы, позволяющие понять что у нас окажется внизу почвы из того что попало на ее поверхность. Изучить количественный вынос из почвы </a:t>
            </a:r>
            <a:r>
              <a:rPr lang="ru-RU" baseline="0" dirty="0" err="1" smtClean="0"/>
              <a:t>пмогают</a:t>
            </a:r>
            <a:r>
              <a:rPr lang="ru-RU" baseline="0" dirty="0" smtClean="0"/>
              <a:t> лизиметрические установки. Это могут быть самостоятельно устроенные полевые ячеистые лизиметры.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92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огромные лизиметрические установки, автоматически функционирующие</a:t>
            </a:r>
            <a:r>
              <a:rPr lang="ru-RU" baseline="0" dirty="0" smtClean="0"/>
              <a:t> в поле долгие годы.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31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 могут быть целые</a:t>
            </a:r>
            <a:r>
              <a:rPr lang="ru-RU" baseline="0" dirty="0" smtClean="0"/>
              <a:t> лизиметрические комплексы как у нас у почвенного стационара. Там с каждой стороны по 20 больших лизиметров.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38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Для каждого ведутся режимные наблюдения стока, собираются метеорологические данные. Вот тут показана методика одной из работ н лизиметрах.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52878-665A-413F-BE57-DCE2905140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78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54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57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81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3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1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10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72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68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02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19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50A1-4D68-4124-9835-49DED2EAF5B2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48698-D295-4FA5-A9D4-923F03237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13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Режимные исследования</a:t>
            </a:r>
            <a:endParaRPr lang="ru-RU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93" y="1709053"/>
            <a:ext cx="6722193" cy="49043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857" y="109426"/>
            <a:ext cx="3190674" cy="21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798" y="406288"/>
            <a:ext cx="2897881" cy="2877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446" y="244549"/>
            <a:ext cx="4103685" cy="58065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19" y="3429003"/>
            <a:ext cx="4323554" cy="3242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5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Математическое моделирование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579" y="999533"/>
            <a:ext cx="7126842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Математическое моделирование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72" y="39330"/>
            <a:ext cx="8681456" cy="67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Математическое моделирование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6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734" y="3824490"/>
            <a:ext cx="8133594" cy="25506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718" y="1034823"/>
            <a:ext cx="4411626" cy="2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Прямоугольник 22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Calibri" panose="020F0502020204030204"/>
              </a:rPr>
              <a:t>О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/>
              </a:rPr>
              <a:t>сновные </a:t>
            </a:r>
            <a:r>
              <a:rPr lang="ru-RU" dirty="0">
                <a:solidFill>
                  <a:srgbClr val="00B050"/>
                </a:solidFill>
                <a:latin typeface="Calibri" panose="020F0502020204030204"/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  <a:latin typeface="Calibri" panose="020F0502020204030204"/>
              </a:rPr>
              <a:t>кафедре </a:t>
            </a:r>
            <a:endParaRPr lang="ru-RU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Математическое моделирование</a:t>
            </a:r>
          </a:p>
          <a:p>
            <a:endParaRPr lang="ru-RU" dirty="0">
              <a:solidFill>
                <a:srgbClr val="0070C0"/>
              </a:solidFill>
              <a:latin typeface="Calibri" panose="020F05020202040302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0954" y="375115"/>
            <a:ext cx="6320537" cy="45586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054" y="3700968"/>
            <a:ext cx="3723812" cy="29124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64347" y="5340927"/>
            <a:ext cx="917944" cy="3221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>
            <a:stCxn id="10" idx="1"/>
          </p:cNvCxnSpPr>
          <p:nvPr/>
        </p:nvCxnSpPr>
        <p:spPr>
          <a:xfrm flipH="1" flipV="1">
            <a:off x="4038028" y="5494194"/>
            <a:ext cx="1353422" cy="415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91450" y="5309526"/>
            <a:ext cx="333788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Физически обоснованное моделирование разложения пестицидов в почве и миграции по профилю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6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Режимные исследования</a:t>
            </a:r>
            <a:endParaRPr lang="ru-RU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406" y="533492"/>
            <a:ext cx="3694496" cy="603556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406" y="330919"/>
            <a:ext cx="300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Колоночные исследования динамики влажности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641914" y="59883"/>
            <a:ext cx="459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Водный </a:t>
            </a:r>
            <a:r>
              <a:rPr lang="ru-RU" dirty="0"/>
              <a:t>режим почв города Ростов </a:t>
            </a:r>
            <a:r>
              <a:rPr lang="ru-RU" dirty="0" smtClean="0"/>
              <a:t>Великий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/>
          <a:stretch/>
        </p:blipFill>
        <p:spPr bwMode="auto">
          <a:xfrm>
            <a:off x="2835740" y="646327"/>
            <a:ext cx="1995498" cy="2075487"/>
          </a:xfrm>
          <a:prstGeom prst="rect">
            <a:avLst/>
          </a:prstGeom>
          <a:noFill/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55" y="4640293"/>
            <a:ext cx="3969245" cy="220393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209" y="2370735"/>
            <a:ext cx="4081191" cy="21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9" y="1082878"/>
            <a:ext cx="6918982" cy="52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48557"/>
              </p:ext>
            </p:extLst>
          </p:nvPr>
        </p:nvGraphicFramePr>
        <p:xfrm>
          <a:off x="571627" y="1314450"/>
          <a:ext cx="4171753" cy="4438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CorelDRAW" r:id="rId4" imgW="8978189" imgH="6327343" progId="CorelDRAW.Graphic.12">
                  <p:embed/>
                </p:oleObj>
              </mc:Choice>
              <mc:Fallback>
                <p:oleObj name="CorelDRAW" r:id="rId4" imgW="8978189" imgH="6327343" progId="CorelDRAW.Graphic.12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27" y="1314450"/>
                        <a:ext cx="4171753" cy="4438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85" y="-1"/>
            <a:ext cx="4307041" cy="33458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451" y="3429003"/>
            <a:ext cx="4395549" cy="34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Объект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941" y="807181"/>
            <a:ext cx="3394472" cy="45259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13" y="807181"/>
            <a:ext cx="3329957" cy="44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055" y="584969"/>
            <a:ext cx="8141362" cy="520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0" y="1076324"/>
            <a:ext cx="4943475" cy="494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83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065" y="2386493"/>
            <a:ext cx="4692404" cy="39744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033074" y="3199373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sz="2800" b="1" dirty="0" smtClean="0">
                <a:ln/>
                <a:solidFill>
                  <a:schemeClr val="accent4"/>
                </a:solidFill>
              </a:rPr>
              <a:t>стационар</a:t>
            </a:r>
            <a:endParaRPr lang="ru-RU" sz="28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8849" y="4854286"/>
            <a:ext cx="17522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sz="2800" b="1" dirty="0" smtClean="0">
                <a:ln/>
                <a:solidFill>
                  <a:schemeClr val="accent4"/>
                </a:solidFill>
              </a:rPr>
              <a:t>факультет</a:t>
            </a:r>
            <a:endParaRPr lang="ru-RU" sz="28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527" y="176155"/>
            <a:ext cx="4717473" cy="291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Стрелка вправо 12"/>
          <p:cNvSpPr/>
          <p:nvPr/>
        </p:nvSpPr>
        <p:spPr>
          <a:xfrm rot="19994300">
            <a:off x="3565900" y="2513604"/>
            <a:ext cx="2187885" cy="9249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Лизиметрическая станция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189" y="2807681"/>
            <a:ext cx="2867882" cy="3517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3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94" y="-4"/>
            <a:ext cx="376053" cy="6613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7" y="244549"/>
            <a:ext cx="376053" cy="66134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3233428" y="3244337"/>
            <a:ext cx="685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О</a:t>
            </a:r>
            <a:r>
              <a:rPr lang="ru-RU" dirty="0" smtClean="0">
                <a:solidFill>
                  <a:srgbClr val="00B050"/>
                </a:solidFill>
              </a:rPr>
              <a:t>сновные </a:t>
            </a:r>
            <a:r>
              <a:rPr lang="ru-RU" dirty="0">
                <a:solidFill>
                  <a:srgbClr val="00B050"/>
                </a:solidFill>
              </a:rPr>
              <a:t>направления научных исследований на </a:t>
            </a:r>
            <a:r>
              <a:rPr lang="ru-RU" dirty="0" smtClean="0">
                <a:solidFill>
                  <a:srgbClr val="00B050"/>
                </a:solidFill>
              </a:rPr>
              <a:t>кафедре 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8347" y="-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Передвижение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веществ в </a:t>
            </a:r>
            <a:r>
              <a:rPr lang="ru-RU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почвах</a:t>
            </a:r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1" name="Объект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627" y="1178588"/>
            <a:ext cx="7090144" cy="5679412"/>
          </a:xfrm>
          <a:prstGeom prst="rect">
            <a:avLst/>
          </a:prstGeom>
        </p:spPr>
      </p:pic>
      <p:pic>
        <p:nvPicPr>
          <p:cNvPr id="12" name="Объект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81" y="103628"/>
            <a:ext cx="2891537" cy="162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16436" y="323161"/>
            <a:ext cx="23275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Контроль динами лизиметрического стока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2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1072</Words>
  <Application>Microsoft Office PowerPoint</Application>
  <PresentationFormat>Экран (4:3)</PresentationFormat>
  <Paragraphs>64</Paragraphs>
  <Slides>14</Slides>
  <Notes>14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Nyov</dc:creator>
  <cp:lastModifiedBy>Nyov</cp:lastModifiedBy>
  <cp:revision>31</cp:revision>
  <dcterms:created xsi:type="dcterms:W3CDTF">2018-11-08T19:27:12Z</dcterms:created>
  <dcterms:modified xsi:type="dcterms:W3CDTF">2018-11-11T14:11:19Z</dcterms:modified>
</cp:coreProperties>
</file>